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49" r:id="rId2"/>
    <p:sldId id="350" r:id="rId3"/>
    <p:sldId id="299" r:id="rId4"/>
    <p:sldId id="348" r:id="rId5"/>
    <p:sldId id="341" r:id="rId6"/>
    <p:sldId id="342" r:id="rId7"/>
    <p:sldId id="322" r:id="rId8"/>
    <p:sldId id="323" r:id="rId9"/>
    <p:sldId id="325" r:id="rId10"/>
    <p:sldId id="343" r:id="rId11"/>
    <p:sldId id="31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colrain" initials="p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56B8CD"/>
    <a:srgbClr val="418D9E"/>
    <a:srgbClr val="BEE6ED"/>
    <a:srgbClr val="EE783E"/>
    <a:srgbClr val="4A7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36"/>
    <p:restoredTop sz="90274" autoAdjust="0"/>
  </p:normalViewPr>
  <p:slideViewPr>
    <p:cSldViewPr snapToGrid="0">
      <p:cViewPr>
        <p:scale>
          <a:sx n="76" d="100"/>
          <a:sy n="76" d="100"/>
        </p:scale>
        <p:origin x="-324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A0C95-52A2-4EE3-8106-12589CC5E6D9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F270C-E67F-48FB-B61A-EAB2EF989F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751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E7A92-F244-424B-89AA-3E022CFDFDD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5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E7A92-F244-424B-89AA-3E022CFDFDD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06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713C7-EE9B-4C5D-96B0-17DBA9818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25246EC-1883-4B97-B519-4FE50E6CB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259D08-4F6E-462A-AC31-6664585F0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229EB8-674C-4802-B0D2-84E25685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ECA047-7C6C-4964-BD72-C8FD514B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9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066EBB-DBDF-454A-8FE8-66EE7036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6A6AAAB-7BE2-4ED6-B54C-1D3EE90EE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B150A7-37EA-47BD-A389-C5EC5B8A8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F18A6D-2752-46D5-819F-E94F9A29B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B51B85-858B-40A3-8449-AD4271FF9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27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45CB0C5-E1F6-45CC-A147-0423185C3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264E8F6-BC2E-4DA0-9E82-05693126C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11FDF6-E73D-412D-8F56-1D0C1256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9E7EC4-67EA-4D70-B76B-E2258DAC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F1902B-4E2F-4B36-999C-98C2B049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00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C993CD-3AE2-4892-9DC5-058D2ECB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29F7CB-87C5-4564-BFB2-FFFC804F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638EAE-E02F-4111-BBAC-E38BE990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B159B3-4CE9-46DF-9FC3-FD183D4A6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635790-4F9F-4C82-9318-55EB9F36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87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E6A575-C8CA-4BB4-8DB9-5CB402CFE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F02ABA-A553-4C81-936D-FFE2EC477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4851E4-A467-42FB-AB12-01A0598EB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29239-EF78-4847-B478-9B3A5C8F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809028A-2E50-4BAC-A191-72255388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7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310447-EE8F-4894-9B7E-9369C890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FCA18F-017F-489E-9638-C72AA34EB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90594A8-D98D-4458-A3C0-58BD63F40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A57F89C-F982-434E-9E86-D35EB232D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9D8F34-0007-4F4B-B757-592CD721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459D7C9-E545-452F-B8D5-F1F4E440B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49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B2CC38-6F19-4438-BA5D-C4E42FC1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28E97C-03DB-4D0F-9C63-2B7552564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8261096-84F2-45DF-9756-5186F9C32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E167DE4-ECFB-4326-A063-FB4B7A011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87B6E29-8E4E-462C-968B-DAFD145E6B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4A691F7-CDD7-4A57-9D3D-40E51338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8BDB465-8F4A-4786-AE9F-15B3631B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F00F376-C877-4361-8609-1CFA3210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1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386F5B-C5B0-48DB-B5A1-C0C4D0DC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A03F8B2-9A78-4F32-817B-35FF83DB2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C6AA231-C62D-46E4-9C21-47D9CEF3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B80E936-8C4F-49DC-98E0-D731F879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3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995B3C3-4C64-40F5-B436-314430D7D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0EA0FE7-3DE3-42B9-AFB7-C0AB9147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E770242-EAB5-4ED8-8D30-724A987A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4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3984A9-0579-4FB5-A143-F62585629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79593F-D95C-42EF-B55A-BC7A35C46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6A1BBEA-639B-4BC2-A2D9-FF99958E6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89263EA-2853-492F-853D-46A22239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3090F4-9D21-40E6-8995-E7E8B97C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0874E6-B07A-4E42-AD97-DE1EF16D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92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00DDC2-1A36-43D1-9658-BC8C3CE0C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3E34ECC-833E-4B81-9361-D34C44E73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241AE27-BAA0-4FE2-BAE4-AFFE0D5D3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84120A-07C9-4AA8-BE5C-B8C024A5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4C2C512-B1AB-4CEB-AD40-3A894CFC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94EBFBF-C90E-482C-B07E-E406019F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9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A9A27A9-1CA5-4962-92F1-E331EF09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10C3AD-A0F2-4F1A-8AE3-E4AF35316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001A2D-AC61-444C-B68B-C7B1E9268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45611-9730-4346-AF29-444B636D0846}" type="datetimeFigureOut">
              <a:rPr lang="en-GB" smtClean="0"/>
              <a:t>09/04/2018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19599A1-3272-482D-882D-3529EE3ED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B256EB-15E0-46FC-BD77-C16392BE7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B9F5-9685-4C5B-B6DB-F5E82811A3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2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9126155" y="164592"/>
            <a:ext cx="1472660" cy="504000"/>
            <a:chOff x="3352800" y="3036092"/>
            <a:chExt cx="2484000" cy="850107"/>
          </a:xfrm>
          <a:solidFill>
            <a:srgbClr val="009999"/>
          </a:solidFill>
        </p:grpSpPr>
        <p:sp>
          <p:nvSpPr>
            <p:cNvPr id="15" name="Rectangle 14"/>
            <p:cNvSpPr/>
            <p:nvPr/>
          </p:nvSpPr>
          <p:spPr>
            <a:xfrm>
              <a:off x="3352800" y="3036092"/>
              <a:ext cx="2484000" cy="8501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 descr="WHO_logotype_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8525" y="3095625"/>
              <a:ext cx="2266950" cy="714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" name="Group 16"/>
          <p:cNvGrpSpPr>
            <a:grpSpLocks noChangeAspect="1"/>
          </p:cNvGrpSpPr>
          <p:nvPr/>
        </p:nvGrpSpPr>
        <p:grpSpPr>
          <a:xfrm>
            <a:off x="10573441" y="164592"/>
            <a:ext cx="1473360" cy="504000"/>
            <a:chOff x="3182310" y="5791200"/>
            <a:chExt cx="3157200" cy="1080000"/>
          </a:xfrm>
          <a:solidFill>
            <a:srgbClr val="009999"/>
          </a:solidFill>
        </p:grpSpPr>
        <p:sp>
          <p:nvSpPr>
            <p:cNvPr id="18" name="Rectangle 17"/>
            <p:cNvSpPr/>
            <p:nvPr/>
          </p:nvSpPr>
          <p:spPr>
            <a:xfrm>
              <a:off x="3182310" y="5791200"/>
              <a:ext cx="3157200" cy="10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9" name="Picture 2" descr="UNICEF_horiz_whit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21" y="5998349"/>
              <a:ext cx="2366245" cy="612000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829056" y="4363789"/>
            <a:ext cx="10418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9999"/>
                </a:solidFill>
              </a:rPr>
              <a:t>Data Collection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Dan Brigden, WHO HQ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2208" y="1687557"/>
            <a:ext cx="23114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0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DOWNLOAD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3180509" y="753534"/>
            <a:ext cx="2926080" cy="770466"/>
          </a:xfrm>
          <a:prstGeom prst="chevron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ADMINISTER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  <p:pic>
        <p:nvPicPr>
          <p:cNvPr id="11" name="Picture 2" descr="Online Mooring - Web/Mobile Harbor Management and Marina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177" y="1962553"/>
            <a:ext cx="3847646" cy="384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44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WIMS.who.int\HQ\GVA11\Home\brigdend\Desktop\EVM_Logo_Large2F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187" y="3455294"/>
            <a:ext cx="5087625" cy="203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22879" y="1596977"/>
            <a:ext cx="45462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Thank you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92000" cy="338554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fr-CH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8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hevron 22"/>
          <p:cNvSpPr/>
          <p:nvPr/>
        </p:nvSpPr>
        <p:spPr>
          <a:xfrm>
            <a:off x="7932701" y="3121282"/>
            <a:ext cx="3583814" cy="615441"/>
          </a:xfrm>
          <a:prstGeom prst="chevron">
            <a:avLst/>
          </a:prstGeom>
          <a:solidFill>
            <a:srgbClr val="EE78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dirty="0" smtClean="0">
                <a:solidFill>
                  <a:schemeClr val="bg1"/>
                </a:solidFill>
              </a:rPr>
              <a:t>GLOBAL ANALYSIS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98854" y="2241623"/>
            <a:ext cx="1215971" cy="8796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 smtClean="0">
                <a:solidFill>
                  <a:schemeClr val="bg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1</a:t>
            </a:r>
            <a:endParaRPr lang="en-GB" sz="6000" b="1" dirty="0">
              <a:solidFill>
                <a:schemeClr val="bg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176620" y="2241623"/>
            <a:ext cx="1215971" cy="8796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 smtClean="0">
                <a:solidFill>
                  <a:srgbClr val="56B8CD"/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endParaRPr lang="en-GB" sz="6000" b="1" dirty="0">
              <a:solidFill>
                <a:srgbClr val="56B8CD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7932698" y="2241623"/>
            <a:ext cx="1215971" cy="8796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 smtClean="0">
                <a:solidFill>
                  <a:schemeClr val="bg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3</a:t>
            </a:r>
            <a:endParaRPr lang="en-GB" sz="6000" b="1" dirty="0">
              <a:solidFill>
                <a:schemeClr val="bg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4277682" y="3121280"/>
            <a:ext cx="3818914" cy="620142"/>
          </a:xfrm>
          <a:prstGeom prst="chevron">
            <a:avLst/>
          </a:prstGeom>
          <a:solidFill>
            <a:srgbClr val="56B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dirty="0" smtClean="0">
                <a:solidFill>
                  <a:schemeClr val="bg1"/>
                </a:solidFill>
              </a:rPr>
              <a:t>DATA COLLECTION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OVERVIEW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8854" y="943754"/>
            <a:ext cx="110176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EVM </a:t>
            </a:r>
            <a:r>
              <a:rPr lang="en-US" sz="2200" dirty="0"/>
              <a:t>is primarily an </a:t>
            </a:r>
            <a:r>
              <a:rPr lang="en-US" sz="2200" b="1" i="1" dirty="0"/>
              <a:t>online</a:t>
            </a:r>
            <a:r>
              <a:rPr lang="en-US" sz="2200" dirty="0"/>
              <a:t> solution (requires internet connection), </a:t>
            </a:r>
            <a:r>
              <a:rPr lang="en-US" sz="2200" dirty="0" smtClean="0"/>
              <a:t>although </a:t>
            </a:r>
            <a:r>
              <a:rPr lang="en-US" sz="2200" i="1" dirty="0"/>
              <a:t>data-collection can operate both online and offline.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559227" y="6161892"/>
            <a:ext cx="10128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1" dirty="0" smtClean="0"/>
              <a:t>* All </a:t>
            </a:r>
            <a:r>
              <a:rPr lang="en-GB" i="1" dirty="0"/>
              <a:t>will be released in EN, FR, ES and more will come later, including RTL languages</a:t>
            </a:r>
            <a:endParaRPr lang="en-US" i="1" dirty="0"/>
          </a:p>
        </p:txBody>
      </p:sp>
      <p:sp>
        <p:nvSpPr>
          <p:cNvPr id="22" name="Rectangle 21"/>
          <p:cNvSpPr/>
          <p:nvPr/>
        </p:nvSpPr>
        <p:spPr>
          <a:xfrm>
            <a:off x="4277682" y="4015252"/>
            <a:ext cx="367776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56B8CD"/>
                </a:solidFill>
              </a:rPr>
              <a:t>EVM Locations </a:t>
            </a:r>
          </a:p>
          <a:p>
            <a:r>
              <a:rPr lang="en-GB" b="1" dirty="0" smtClean="0">
                <a:solidFill>
                  <a:srgbClr val="56B8CD"/>
                </a:solidFill>
              </a:rPr>
              <a:t>(mobile app)</a:t>
            </a:r>
          </a:p>
          <a:p>
            <a:r>
              <a:rPr lang="en-GB" spc="100" dirty="0" smtClean="0"/>
              <a:t>THE DATA-COLLECTION TOOL</a:t>
            </a:r>
            <a:endParaRPr lang="en-GB" spc="100" dirty="0"/>
          </a:p>
        </p:txBody>
      </p:sp>
      <p:grpSp>
        <p:nvGrpSpPr>
          <p:cNvPr id="9" name="Group 8"/>
          <p:cNvGrpSpPr/>
          <p:nvPr/>
        </p:nvGrpSpPr>
        <p:grpSpPr>
          <a:xfrm>
            <a:off x="498854" y="4015252"/>
            <a:ext cx="11111610" cy="984885"/>
            <a:chOff x="498854" y="4015252"/>
            <a:chExt cx="11111610" cy="984885"/>
          </a:xfrm>
        </p:grpSpPr>
        <p:sp>
          <p:nvSpPr>
            <p:cNvPr id="5" name="Rectangle 4"/>
            <p:cNvSpPr/>
            <p:nvPr/>
          </p:nvSpPr>
          <p:spPr>
            <a:xfrm>
              <a:off x="498854" y="4015252"/>
              <a:ext cx="3677766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200" b="1" dirty="0" smtClean="0">
                  <a:solidFill>
                    <a:schemeClr val="bg1">
                      <a:lumMod val="75000"/>
                    </a:schemeClr>
                  </a:solidFill>
                </a:rPr>
                <a:t>EVM </a:t>
              </a:r>
              <a:r>
                <a:rPr lang="en-GB" sz="2200" b="1" dirty="0">
                  <a:solidFill>
                    <a:schemeClr val="bg1">
                      <a:lumMod val="75000"/>
                    </a:schemeClr>
                  </a:solidFill>
                </a:rPr>
                <a:t>Assessment Manager </a:t>
              </a:r>
              <a:endParaRPr lang="en-GB" sz="2200" b="1" dirty="0" smtClean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GB" b="1" dirty="0" smtClean="0">
                  <a:solidFill>
                    <a:schemeClr val="bg1">
                      <a:lumMod val="75000"/>
                    </a:schemeClr>
                  </a:solidFill>
                </a:rPr>
                <a:t>(</a:t>
              </a:r>
              <a:r>
                <a:rPr lang="en-GB" b="1" dirty="0">
                  <a:solidFill>
                    <a:schemeClr val="bg1">
                      <a:lumMod val="75000"/>
                    </a:schemeClr>
                  </a:solidFill>
                </a:rPr>
                <a:t>website) </a:t>
              </a:r>
              <a:endParaRPr lang="en-GB" b="1" dirty="0" smtClean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GB" spc="100" dirty="0" smtClean="0"/>
                <a:t>THE ADMINISTRATION TOOL</a:t>
              </a:r>
              <a:endParaRPr lang="en-GB" spc="1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932698" y="4015252"/>
              <a:ext cx="3677766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200" b="1" dirty="0" smtClean="0">
                  <a:solidFill>
                    <a:schemeClr val="bg1">
                      <a:lumMod val="75000"/>
                    </a:schemeClr>
                  </a:solidFill>
                </a:rPr>
                <a:t>EVM </a:t>
              </a:r>
              <a:r>
                <a:rPr lang="en-GB" sz="2200" b="1" dirty="0">
                  <a:solidFill>
                    <a:schemeClr val="bg1">
                      <a:lumMod val="75000"/>
                    </a:schemeClr>
                  </a:solidFill>
                </a:rPr>
                <a:t>Global Dashboard </a:t>
              </a:r>
              <a:endParaRPr lang="en-GB" sz="2200" b="1" dirty="0" smtClean="0">
                <a:solidFill>
                  <a:schemeClr val="bg1">
                    <a:lumMod val="75000"/>
                  </a:schemeClr>
                </a:solidFill>
              </a:endParaRPr>
            </a:p>
            <a:p>
              <a:r>
                <a:rPr lang="en-GB" b="1" dirty="0" smtClean="0">
                  <a:solidFill>
                    <a:schemeClr val="bg1">
                      <a:lumMod val="75000"/>
                    </a:schemeClr>
                  </a:solidFill>
                </a:rPr>
                <a:t>(</a:t>
              </a:r>
              <a:r>
                <a:rPr lang="en-GB" b="1" dirty="0">
                  <a:solidFill>
                    <a:schemeClr val="bg1">
                      <a:lumMod val="75000"/>
                    </a:schemeClr>
                  </a:solidFill>
                </a:rPr>
                <a:t>website) </a:t>
              </a:r>
            </a:p>
            <a:p>
              <a:r>
                <a:rPr lang="en-GB" spc="100" dirty="0" smtClean="0"/>
                <a:t>GLOBAL DATA ANALYSIS</a:t>
              </a:r>
              <a:endParaRPr lang="en-GB" spc="1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80794" y="2241626"/>
            <a:ext cx="7374657" cy="2758514"/>
            <a:chOff x="580794" y="2241626"/>
            <a:chExt cx="7374657" cy="2758514"/>
          </a:xfrm>
        </p:grpSpPr>
        <p:sp>
          <p:nvSpPr>
            <p:cNvPr id="31" name="Title 1"/>
            <p:cNvSpPr txBox="1">
              <a:spLocks/>
            </p:cNvSpPr>
            <p:nvPr/>
          </p:nvSpPr>
          <p:spPr>
            <a:xfrm>
              <a:off x="4176623" y="2241626"/>
              <a:ext cx="1215971" cy="87965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6000" b="1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Calibri" charset="0"/>
                  <a:ea typeface="Calibri" charset="0"/>
                  <a:cs typeface="Calibri" charset="0"/>
                </a:rPr>
                <a:t>2</a:t>
              </a:r>
              <a:endParaRPr lang="en-GB" sz="6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2" name="Chevron 31"/>
            <p:cNvSpPr/>
            <p:nvPr/>
          </p:nvSpPr>
          <p:spPr>
            <a:xfrm>
              <a:off x="580794" y="3116578"/>
              <a:ext cx="3818914" cy="620142"/>
            </a:xfrm>
            <a:prstGeom prst="chevron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spc="200" dirty="0" smtClean="0">
                  <a:solidFill>
                    <a:schemeClr val="bg1"/>
                  </a:solidFill>
                </a:rPr>
                <a:t>COUNTRY SET-UP</a:t>
              </a:r>
              <a:endParaRPr lang="en-GB" sz="2000" b="1" spc="200" dirty="0">
                <a:solidFill>
                  <a:schemeClr val="bg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277685" y="4015255"/>
              <a:ext cx="3677766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200" b="1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EVM Locations </a:t>
              </a:r>
            </a:p>
            <a:p>
              <a:r>
                <a:rPr lang="en-GB" b="1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(mobile app)</a:t>
              </a:r>
            </a:p>
            <a:p>
              <a:r>
                <a:rPr lang="en-GB" spc="10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THE DATA-COLLECTION TOOL</a:t>
              </a:r>
              <a:endParaRPr lang="en-GB" spc="100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9" name="Chevron 18"/>
          <p:cNvSpPr/>
          <p:nvPr/>
        </p:nvSpPr>
        <p:spPr>
          <a:xfrm>
            <a:off x="7932698" y="3121279"/>
            <a:ext cx="3583814" cy="615441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spc="200" dirty="0" smtClean="0">
                <a:solidFill>
                  <a:schemeClr val="bg1"/>
                </a:solidFill>
              </a:rPr>
              <a:t>GLOBAL ANALYSIS</a:t>
            </a:r>
            <a:endParaRPr lang="en-GB" sz="2000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46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0099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</a:t>
            </a:r>
            <a:r>
              <a:rPr lang="en-GB" sz="1800" b="1" spc="200" dirty="0" smtClean="0">
                <a:solidFill>
                  <a:schemeClr val="bg1"/>
                </a:solidFill>
              </a:rPr>
              <a:t>EVM </a:t>
            </a:r>
            <a:r>
              <a:rPr lang="en-GB" sz="1800" b="1" spc="200" dirty="0" smtClean="0">
                <a:solidFill>
                  <a:schemeClr val="bg1"/>
                </a:solidFill>
              </a:rPr>
              <a:t>LOCATIONS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82151"/>
            <a:ext cx="10515600" cy="489002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dirty="0"/>
              <a:t>Used to complete location questionnaires.</a:t>
            </a:r>
          </a:p>
          <a:p>
            <a:pPr>
              <a:spcAft>
                <a:spcPts val="1200"/>
              </a:spcAft>
            </a:pPr>
            <a:r>
              <a:rPr lang="en-GB" dirty="0"/>
              <a:t>For iOS, </a:t>
            </a:r>
            <a:r>
              <a:rPr lang="en-GB" dirty="0" smtClean="0"/>
              <a:t>Android 6+, </a:t>
            </a:r>
            <a:r>
              <a:rPr lang="en-GB" dirty="0"/>
              <a:t>and Windows </a:t>
            </a:r>
            <a:r>
              <a:rPr lang="en-GB" dirty="0" smtClean="0"/>
              <a:t>10+ devices</a:t>
            </a:r>
            <a:r>
              <a:rPr lang="en-GB" dirty="0"/>
              <a:t>; designed for tablets but will work on mobile phones or Windows PCs.</a:t>
            </a:r>
          </a:p>
          <a:p>
            <a:pPr>
              <a:spcAft>
                <a:spcPts val="1200"/>
              </a:spcAft>
            </a:pPr>
            <a:r>
              <a:rPr lang="en-GB" dirty="0"/>
              <a:t>Free </a:t>
            </a:r>
            <a:r>
              <a:rPr lang="en-GB" dirty="0" smtClean="0"/>
              <a:t>download. Once </a:t>
            </a:r>
            <a:r>
              <a:rPr lang="en-GB" dirty="0"/>
              <a:t>the app is </a:t>
            </a:r>
            <a:r>
              <a:rPr lang="en-GB" dirty="0" smtClean="0"/>
              <a:t>installed and opened for the first time, </a:t>
            </a:r>
            <a:r>
              <a:rPr lang="en-GB" dirty="0"/>
              <a:t>no internet connection is necessary</a:t>
            </a:r>
            <a:r>
              <a:rPr lang="en-GB" dirty="0" smtClean="0"/>
              <a:t>. </a:t>
            </a:r>
            <a:endParaRPr lang="en-GB" dirty="0"/>
          </a:p>
          <a:p>
            <a:pPr>
              <a:spcAft>
                <a:spcPts val="1200"/>
              </a:spcAft>
            </a:pPr>
            <a:r>
              <a:rPr lang="en-GB" dirty="0"/>
              <a:t>No authentication necessary to use the app </a:t>
            </a:r>
            <a:r>
              <a:rPr lang="en-GB" dirty="0" smtClean="0"/>
              <a:t>to create “standalone” </a:t>
            </a:r>
            <a:r>
              <a:rPr lang="en-GB" dirty="0"/>
              <a:t>(unassigned) </a:t>
            </a:r>
            <a:r>
              <a:rPr lang="en-GB" dirty="0" smtClean="0"/>
              <a:t>questionnaires.</a:t>
            </a:r>
            <a:endParaRPr lang="en-GB" dirty="0"/>
          </a:p>
          <a:p>
            <a:pPr>
              <a:spcAft>
                <a:spcPts val="1200"/>
              </a:spcAft>
            </a:pPr>
            <a:r>
              <a:rPr lang="en-GB" dirty="0"/>
              <a:t>Distribution and collection of </a:t>
            </a:r>
            <a:r>
              <a:rPr lang="en-GB" dirty="0" smtClean="0"/>
              <a:t>questionnaires </a:t>
            </a:r>
            <a:r>
              <a:rPr lang="en-GB" dirty="0"/>
              <a:t>can be performed in online </a:t>
            </a:r>
            <a:r>
              <a:rPr lang="en-GB" dirty="0" smtClean="0"/>
              <a:t>(upload) or </a:t>
            </a:r>
            <a:r>
              <a:rPr lang="en-GB" dirty="0"/>
              <a:t>offline </a:t>
            </a:r>
            <a:r>
              <a:rPr lang="en-GB" dirty="0" smtClean="0"/>
              <a:t>(memory stick) mode</a:t>
            </a:r>
            <a:r>
              <a:rPr lang="en-GB" dirty="0"/>
              <a:t>.</a:t>
            </a:r>
          </a:p>
        </p:txBody>
      </p:sp>
      <p:pic>
        <p:nvPicPr>
          <p:cNvPr id="13" name="Picture 2" descr="resources – Publiz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910" y="0"/>
            <a:ext cx="1789090" cy="100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883343" y="794490"/>
            <a:ext cx="36777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56B8CD"/>
                </a:solidFill>
              </a:rPr>
              <a:t>EVM Locations </a:t>
            </a:r>
            <a:r>
              <a:rPr lang="en-GB" b="1" dirty="0" smtClean="0">
                <a:solidFill>
                  <a:srgbClr val="56B8CD"/>
                </a:solidFill>
              </a:rPr>
              <a:t>(mobile app)</a:t>
            </a:r>
          </a:p>
          <a:p>
            <a:r>
              <a:rPr lang="en-GB" spc="100" dirty="0" smtClean="0"/>
              <a:t>THE DATA-COLLECTION TOOL</a:t>
            </a:r>
            <a:endParaRPr lang="en-GB" spc="1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30214" y="706970"/>
            <a:ext cx="1215971" cy="8796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 smtClean="0">
                <a:solidFill>
                  <a:srgbClr val="56B8CD"/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endParaRPr lang="en-GB" sz="6000" b="1" dirty="0">
              <a:solidFill>
                <a:srgbClr val="56B8CD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3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1345333" y="880533"/>
            <a:ext cx="0" cy="3674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b="1" dirty="0" smtClean="0">
                <a:solidFill>
                  <a:srgbClr val="56B8CD"/>
                </a:solidFill>
              </a:rPr>
              <a:t>Assessors </a:t>
            </a:r>
            <a:r>
              <a:rPr lang="en-GB" b="1" dirty="0">
                <a:solidFill>
                  <a:srgbClr val="56B8CD"/>
                </a:solidFill>
              </a:rPr>
              <a:t>can download any questionnaire they have been assigned directly into the </a:t>
            </a:r>
            <a:r>
              <a:rPr lang="en-GB" b="1" dirty="0" smtClean="0">
                <a:solidFill>
                  <a:srgbClr val="56B8CD"/>
                </a:solidFill>
              </a:rPr>
              <a:t>app with:</a:t>
            </a:r>
            <a:endParaRPr lang="en-GB" b="1" dirty="0">
              <a:solidFill>
                <a:srgbClr val="56B8CD"/>
              </a:solidFill>
            </a:endParaRPr>
          </a:p>
          <a:p>
            <a:pPr>
              <a:spcAft>
                <a:spcPts val="1200"/>
              </a:spcAft>
            </a:pPr>
            <a:r>
              <a:rPr lang="en-GB" dirty="0"/>
              <a:t>An internet connection</a:t>
            </a:r>
          </a:p>
          <a:p>
            <a:pPr>
              <a:spcAft>
                <a:spcPts val="1200"/>
              </a:spcAft>
            </a:pPr>
            <a:r>
              <a:rPr lang="en-GB" dirty="0"/>
              <a:t>Their EVM username and password</a:t>
            </a:r>
          </a:p>
          <a:p>
            <a:pPr marL="0" indent="0">
              <a:buNone/>
            </a:pPr>
            <a:r>
              <a:rPr lang="en-GB" sz="1600" dirty="0"/>
              <a:t>Once they are authenticated, they see a list of assigned location questionnaires and can download them on to the app.  </a:t>
            </a:r>
          </a:p>
          <a:p>
            <a:pPr marL="0" indent="0">
              <a:buNone/>
            </a:pPr>
            <a:r>
              <a:rPr lang="en-GB" sz="1600" dirty="0"/>
              <a:t>Authentication is only necessary to download questionnaires; once they are on the device any user can view/edit them.</a:t>
            </a:r>
          </a:p>
        </p:txBody>
      </p:sp>
      <p:sp>
        <p:nvSpPr>
          <p:cNvPr id="10" name="Chevron 9"/>
          <p:cNvSpPr/>
          <p:nvPr/>
        </p:nvSpPr>
        <p:spPr>
          <a:xfrm>
            <a:off x="6106589" y="755506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UPLOAD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DOWNLOAD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3180509" y="755506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ADMINISTER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96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b="1" dirty="0">
                <a:solidFill>
                  <a:srgbClr val="56B8CD"/>
                </a:solidFill>
              </a:rPr>
              <a:t>Questions and </a:t>
            </a:r>
            <a:r>
              <a:rPr lang="en-GB" b="1" dirty="0" smtClean="0">
                <a:solidFill>
                  <a:srgbClr val="56B8CD"/>
                </a:solidFill>
              </a:rPr>
              <a:t>Requirements</a:t>
            </a:r>
            <a:r>
              <a:rPr lang="en-GB" b="1" dirty="0">
                <a:solidFill>
                  <a:srgbClr val="56B8CD"/>
                </a:solidFill>
              </a:rPr>
              <a:t>	</a:t>
            </a:r>
          </a:p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56B8CD"/>
                </a:solidFill>
              </a:rPr>
              <a:t>Questions</a:t>
            </a:r>
            <a:r>
              <a:rPr lang="en-GB" dirty="0" smtClean="0"/>
              <a:t> are asked in order to assess whether a </a:t>
            </a:r>
            <a:r>
              <a:rPr lang="en-GB" b="1" dirty="0" smtClean="0">
                <a:solidFill>
                  <a:srgbClr val="56B8CD"/>
                </a:solidFill>
              </a:rPr>
              <a:t>requirement</a:t>
            </a:r>
            <a:r>
              <a:rPr lang="en-GB" i="1" dirty="0" smtClean="0"/>
              <a:t> </a:t>
            </a:r>
            <a:r>
              <a:rPr lang="en-GB" dirty="0" smtClean="0"/>
              <a:t>has been met. 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Requirements are used to score </a:t>
            </a:r>
            <a:r>
              <a:rPr lang="en-GB" dirty="0"/>
              <a:t>categories </a:t>
            </a:r>
            <a:r>
              <a:rPr lang="en-GB" dirty="0" smtClean="0"/>
              <a:t>and criteria</a:t>
            </a:r>
            <a:r>
              <a:rPr lang="en-GB" dirty="0"/>
              <a:t>.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/>
              <a:t>The relationship between questions and requirements can be seen in the app. If an assessor is confused by why a question is being asked, it can help to find out which requirement is being assessed.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Guidance on individual questions is also provided. </a:t>
            </a:r>
            <a:endParaRPr lang="en-GB" dirty="0"/>
          </a:p>
        </p:txBody>
      </p:sp>
      <p:sp>
        <p:nvSpPr>
          <p:cNvPr id="5" name="Chevron 4"/>
          <p:cNvSpPr/>
          <p:nvPr/>
        </p:nvSpPr>
        <p:spPr>
          <a:xfrm>
            <a:off x="6106589" y="753534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UPLOAD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DOWNLOAD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180509" y="753534"/>
            <a:ext cx="2926080" cy="770466"/>
          </a:xfrm>
          <a:prstGeom prst="chevron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ADMINISTER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1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b="1" dirty="0" smtClean="0">
                <a:solidFill>
                  <a:srgbClr val="56B8CD"/>
                </a:solidFill>
              </a:rPr>
              <a:t>A </a:t>
            </a:r>
            <a:r>
              <a:rPr lang="en-GB" b="1" dirty="0">
                <a:solidFill>
                  <a:srgbClr val="56B8CD"/>
                </a:solidFill>
              </a:rPr>
              <a:t>n</a:t>
            </a:r>
            <a:r>
              <a:rPr lang="en-GB" b="1" dirty="0" smtClean="0">
                <a:solidFill>
                  <a:srgbClr val="56B8CD"/>
                </a:solidFill>
              </a:rPr>
              <a:t>ote </a:t>
            </a:r>
            <a:r>
              <a:rPr lang="en-GB" b="1" dirty="0">
                <a:solidFill>
                  <a:srgbClr val="56B8CD"/>
                </a:solidFill>
              </a:rPr>
              <a:t>on </a:t>
            </a:r>
            <a:r>
              <a:rPr lang="en-GB" b="1" dirty="0" smtClean="0">
                <a:solidFill>
                  <a:srgbClr val="56B8CD"/>
                </a:solidFill>
              </a:rPr>
              <a:t>applicability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dirty="0" smtClean="0"/>
              <a:t>There are 1,423 questions. No single facility will ever encounter this number, because only </a:t>
            </a:r>
            <a:r>
              <a:rPr lang="en-GB" b="1" dirty="0" smtClean="0">
                <a:solidFill>
                  <a:srgbClr val="56B8CD"/>
                </a:solidFill>
              </a:rPr>
              <a:t>applicable</a:t>
            </a:r>
            <a:r>
              <a:rPr lang="en-GB" i="1" dirty="0" smtClean="0"/>
              <a:t> </a:t>
            </a:r>
            <a:r>
              <a:rPr lang="en-GB" dirty="0" smtClean="0"/>
              <a:t>questions are asked.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dirty="0" smtClean="0"/>
              <a:t>Question applicability is determined by: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Supply chain level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Answers to previous questions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dirty="0" smtClean="0"/>
              <a:t>This increases the efficiency of data-collection.</a:t>
            </a:r>
            <a:endParaRPr lang="en-GB" dirty="0"/>
          </a:p>
        </p:txBody>
      </p:sp>
      <p:sp>
        <p:nvSpPr>
          <p:cNvPr id="6" name="Chevron 5"/>
          <p:cNvSpPr/>
          <p:nvPr/>
        </p:nvSpPr>
        <p:spPr>
          <a:xfrm>
            <a:off x="6096000" y="753534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UPLOAD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DOWNLOAD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3194334" y="753534"/>
            <a:ext cx="2926080" cy="770466"/>
          </a:xfrm>
          <a:prstGeom prst="chevron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ADMINISTER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22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b="1" dirty="0" smtClean="0">
                <a:solidFill>
                  <a:srgbClr val="56B8CD"/>
                </a:solidFill>
              </a:rPr>
              <a:t>Assessors can export questionnaires as </a:t>
            </a:r>
            <a:r>
              <a:rPr lang="en-GB" b="1" dirty="0">
                <a:solidFill>
                  <a:srgbClr val="56B8CD"/>
                </a:solidFill>
              </a:rPr>
              <a:t>a file </a:t>
            </a:r>
            <a:r>
              <a:rPr lang="en-GB" b="1" dirty="0" smtClean="0">
                <a:solidFill>
                  <a:srgbClr val="56B8CD"/>
                </a:solidFill>
              </a:rPr>
              <a:t>to share with other assessors/EVM managers using </a:t>
            </a:r>
            <a:r>
              <a:rPr lang="en-GB" b="1" dirty="0">
                <a:solidFill>
                  <a:srgbClr val="56B8CD"/>
                </a:solidFill>
              </a:rPr>
              <a:t>a memory stick, email, </a:t>
            </a:r>
            <a:r>
              <a:rPr lang="en-GB" b="1" dirty="0" smtClean="0">
                <a:solidFill>
                  <a:srgbClr val="56B8CD"/>
                </a:solidFill>
              </a:rPr>
              <a:t>and Bluetooth.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Once the file has been received, it can be imported directly into the app.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No </a:t>
            </a:r>
            <a:r>
              <a:rPr lang="en-GB" dirty="0"/>
              <a:t>internet connection is necessary for exporting and importing questionnaires.</a:t>
            </a:r>
          </a:p>
          <a:p>
            <a:pPr>
              <a:spcAft>
                <a:spcPts val="1200"/>
              </a:spcAft>
            </a:pPr>
            <a:r>
              <a:rPr lang="en-GB" dirty="0"/>
              <a:t>Same as EVMA 1.0.</a:t>
            </a:r>
          </a:p>
        </p:txBody>
      </p:sp>
      <p:sp>
        <p:nvSpPr>
          <p:cNvPr id="10" name="Chevron 9"/>
          <p:cNvSpPr/>
          <p:nvPr/>
        </p:nvSpPr>
        <p:spPr>
          <a:xfrm>
            <a:off x="6106589" y="753534"/>
            <a:ext cx="2926080" cy="770466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EXPORT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DOWNLOAD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3180509" y="753534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ADMINISTER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86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b="1" dirty="0" smtClean="0">
                <a:solidFill>
                  <a:srgbClr val="56B8CD"/>
                </a:solidFill>
              </a:rPr>
              <a:t>Assessors can upload questionnaires from the app to </a:t>
            </a:r>
            <a:r>
              <a:rPr lang="en-GB" b="1" dirty="0">
                <a:solidFill>
                  <a:srgbClr val="56B8CD"/>
                </a:solidFill>
              </a:rPr>
              <a:t>the EVM Assessment </a:t>
            </a:r>
            <a:r>
              <a:rPr lang="en-GB" b="1" dirty="0" smtClean="0">
                <a:solidFill>
                  <a:srgbClr val="56B8CD"/>
                </a:solidFill>
              </a:rPr>
              <a:t>Manager with:</a:t>
            </a:r>
            <a:endParaRPr lang="en-GB" b="1" dirty="0">
              <a:solidFill>
                <a:srgbClr val="56B8CD"/>
              </a:solidFill>
            </a:endParaRPr>
          </a:p>
          <a:p>
            <a:pPr>
              <a:spcAft>
                <a:spcPts val="1200"/>
              </a:spcAft>
            </a:pPr>
            <a:r>
              <a:rPr lang="en-GB" dirty="0"/>
              <a:t>An internet connection</a:t>
            </a:r>
          </a:p>
          <a:p>
            <a:pPr>
              <a:spcAft>
                <a:spcPts val="1200"/>
              </a:spcAft>
            </a:pPr>
            <a:r>
              <a:rPr lang="en-GB" dirty="0"/>
              <a:t>EVM username and password</a:t>
            </a:r>
          </a:p>
          <a:p>
            <a:pPr marL="0" indent="0">
              <a:buNone/>
            </a:pPr>
            <a:r>
              <a:rPr lang="en-GB" sz="1600" dirty="0"/>
              <a:t>Once authenticated, the questionnaire will be uploaded directly. The country administrator will receive an alert to notify him/her that a questionnaire has been received and is available for review.</a:t>
            </a:r>
          </a:p>
        </p:txBody>
      </p:sp>
      <p:sp>
        <p:nvSpPr>
          <p:cNvPr id="7" name="Chevron 6"/>
          <p:cNvSpPr/>
          <p:nvPr/>
        </p:nvSpPr>
        <p:spPr>
          <a:xfrm>
            <a:off x="6106589" y="770004"/>
            <a:ext cx="2926080" cy="770466"/>
          </a:xfrm>
          <a:prstGeom prst="chevron">
            <a:avLst/>
          </a:prstGeom>
          <a:solidFill>
            <a:srgbClr val="BE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rgbClr val="418D9E"/>
                </a:solidFill>
              </a:rPr>
              <a:t>UPLOAD QUESTIONNAIRE</a:t>
            </a:r>
            <a:endParaRPr lang="en-GB" b="1" spc="200" dirty="0">
              <a:solidFill>
                <a:srgbClr val="418D9E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254429" y="753534"/>
            <a:ext cx="2926080" cy="77046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DOWNLOAD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180509" y="755506"/>
            <a:ext cx="2926080" cy="770466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spc="200" dirty="0" smtClean="0">
                <a:solidFill>
                  <a:schemeClr val="bg1"/>
                </a:solidFill>
              </a:rPr>
              <a:t>ADMINISTER QUESTIONNAIRE</a:t>
            </a:r>
            <a:endParaRPr lang="en-GB" b="1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60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12192000" cy="511444"/>
          </a:xfrm>
          <a:prstGeom prst="rect">
            <a:avLst/>
          </a:prstGeom>
          <a:solidFill>
            <a:srgbClr val="56B8CD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spc="200" dirty="0" smtClean="0">
                <a:solidFill>
                  <a:schemeClr val="bg1"/>
                </a:solidFill>
              </a:rPr>
              <a:t> EVM ASSESSOR – WORKFLOW</a:t>
            </a:r>
            <a:endParaRPr lang="en-GB" sz="1800" b="1" spc="2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1037"/>
            <a:ext cx="10515600" cy="879655"/>
          </a:xfrm>
        </p:spPr>
        <p:txBody>
          <a:bodyPr>
            <a:normAutofit/>
          </a:bodyPr>
          <a:lstStyle/>
          <a:p>
            <a:r>
              <a:rPr lang="en-GB" dirty="0" smtClean="0"/>
              <a:t>App Dashboard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E88F862-7C60-44C4-B14C-659F44B7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685" y="2600520"/>
            <a:ext cx="9500315" cy="42574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3FF44BF-1D5F-4FB0-8AB0-F832E8D6B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601533"/>
            <a:ext cx="8530543" cy="42564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AE1CB617-C6E0-498D-AD6D-5680F11DD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1456" y="0"/>
            <a:ext cx="8530544" cy="3956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9103"/>
            <a:ext cx="10515600" cy="4167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Questionnaire results can be viewed directly in the app.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762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</TotalTime>
  <Words>507</Words>
  <Application>Microsoft Office PowerPoint</Application>
  <PresentationFormat>Custom</PresentationFormat>
  <Paragraphs>87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 Dashboard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colrain</dc:creator>
  <cp:lastModifiedBy>BRIGDEN, Daniel</cp:lastModifiedBy>
  <cp:revision>172</cp:revision>
  <dcterms:created xsi:type="dcterms:W3CDTF">2017-10-10T08:15:02Z</dcterms:created>
  <dcterms:modified xsi:type="dcterms:W3CDTF">2018-04-09T10:47:17Z</dcterms:modified>
</cp:coreProperties>
</file>